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57"/>
    <p:restoredTop sz="94555"/>
  </p:normalViewPr>
  <p:slideViewPr>
    <p:cSldViewPr snapToGrid="0" snapToObjects="1">
      <p:cViewPr varScale="1">
        <p:scale>
          <a:sx n="62" d="100"/>
          <a:sy n="62" d="100"/>
        </p:scale>
        <p:origin x="744" y="21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129970" y="3226831"/>
            <a:ext cx="7128555"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8</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21st October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5826" y="1309202"/>
            <a:ext cx="230672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attach</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4088195"/>
            <a:ext cx="6295777"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attach something to an object, you join it or fasten it to the object.</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Cox told the class to </a:t>
            </a:r>
            <a:r>
              <a:rPr lang="en-GB" b="1" dirty="0"/>
              <a:t>attach</a:t>
            </a:r>
            <a:r>
              <a:rPr lang="en-GB" dirty="0"/>
              <a:t> their sheets.</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at-tach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52353089"/>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loosen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securely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scratch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5C12F30-39FA-A579-68AB-7A3159CBD439}"/>
              </a:ext>
            </a:extLst>
          </p:cNvPr>
          <p:cNvPicPr>
            <a:picLocks noChangeAspect="1"/>
          </p:cNvPicPr>
          <p:nvPr/>
        </p:nvPicPr>
        <p:blipFill>
          <a:blip r:embed="rId4"/>
          <a:stretch>
            <a:fillRect/>
          </a:stretch>
        </p:blipFill>
        <p:spPr>
          <a:xfrm>
            <a:off x="8365854" y="2569078"/>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2568" y="1304757"/>
            <a:ext cx="235481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advice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263875" y="4111471"/>
            <a:ext cx="807609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give someone advice, you tell them what you think they should do in a particular situation.</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Hamm gave Ben </a:t>
            </a:r>
            <a:r>
              <a:rPr lang="en-GB" b="1" dirty="0"/>
              <a:t>advice</a:t>
            </a:r>
            <a:r>
              <a:rPr lang="en-GB" dirty="0"/>
              <a:t> on how to improve his story.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ad-vice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62066564"/>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guidance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hinderance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obstruction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device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0F5D8243-83F2-B2BB-FE7B-DEF2B548D5FB}"/>
              </a:ext>
            </a:extLst>
          </p:cNvPr>
          <p:cNvPicPr>
            <a:picLocks noChangeAspect="1"/>
          </p:cNvPicPr>
          <p:nvPr/>
        </p:nvPicPr>
        <p:blipFill>
          <a:blip r:embed="rId4"/>
          <a:stretch>
            <a:fillRect/>
          </a:stretch>
        </p:blipFill>
        <p:spPr>
          <a:xfrm>
            <a:off x="8937655" y="2848314"/>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37606" y="1309202"/>
            <a:ext cx="294311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struggle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3976564"/>
            <a:ext cx="748075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struggle to do something, you try hard to do it, even though other people or things may be making it difficult for you to succeed.</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Sam continued to </a:t>
            </a:r>
            <a:r>
              <a:rPr lang="en-GB" b="1" dirty="0"/>
              <a:t>struggle</a:t>
            </a:r>
            <a:r>
              <a:rPr lang="en-GB" dirty="0"/>
              <a:t> with the math problem.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strug-gle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2071146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fiercely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strife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desperately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BC024F87-F2F4-E15A-26A9-17B983AB05EB}"/>
              </a:ext>
            </a:extLst>
          </p:cNvPr>
          <p:cNvPicPr>
            <a:picLocks noChangeAspect="1"/>
          </p:cNvPicPr>
          <p:nvPr/>
        </p:nvPicPr>
        <p:blipFill>
          <a:blip r:embed="rId4"/>
          <a:stretch>
            <a:fillRect/>
          </a:stretch>
        </p:blipFill>
        <p:spPr>
          <a:xfrm>
            <a:off x="8711712" y="2854770"/>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2585" y="1309202"/>
            <a:ext cx="277319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tedious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3862391"/>
            <a:ext cx="6963282"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such as a job, task, or situation as tedious, you mean it is boring and rather frustrating.</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Jay found the homework </a:t>
            </a:r>
            <a:r>
              <a:rPr lang="en-GB" b="1" dirty="0"/>
              <a:t>tedious</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te-di-ous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00600236"/>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laborious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interesting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tiring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exciting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3825771F-5963-8294-9E71-D3A4D179E38D}"/>
              </a:ext>
            </a:extLst>
          </p:cNvPr>
          <p:cNvPicPr>
            <a:picLocks noChangeAspect="1"/>
          </p:cNvPicPr>
          <p:nvPr/>
        </p:nvPicPr>
        <p:blipFill>
          <a:blip r:embed="rId4"/>
          <a:stretch>
            <a:fillRect/>
          </a:stretch>
        </p:blipFill>
        <p:spPr>
          <a:xfrm>
            <a:off x="8685992" y="2877194"/>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04866" y="1339979"/>
            <a:ext cx="3582712"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wondrous</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as wondrous, you mean it is strange and beautiful or impressive.</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T explained about the </a:t>
            </a:r>
            <a:r>
              <a:rPr lang="en-GB" b="1" dirty="0"/>
              <a:t>wondrous</a:t>
            </a:r>
            <a:r>
              <a:rPr lang="en-GB" dirty="0"/>
              <a:t> beauty of nature.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wond-rous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2254301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amazing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fascinating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ordinary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absolutely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92640BC-DE7E-FFD7-1A1E-049457E6410A}"/>
              </a:ext>
            </a:extLst>
          </p:cNvPr>
          <p:cNvPicPr>
            <a:picLocks noChangeAspect="1"/>
          </p:cNvPicPr>
          <p:nvPr/>
        </p:nvPicPr>
        <p:blipFill>
          <a:blip r:embed="rId4"/>
          <a:stretch>
            <a:fillRect/>
          </a:stretch>
        </p:blipFill>
        <p:spPr>
          <a:xfrm>
            <a:off x="8784033" y="276554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6156319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leader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flatten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medicine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measure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43625385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attach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tedious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struggle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wonderous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61268223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leader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medicine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flatten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library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753082076"/>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public *** is a building where things such as books, newspapers, videos, and music are kept for people to read, use, or borrow.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a quantity that can be expressed in numbers, such as the length of something, you discover it using a particular instrument or device, for example a ruler.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 is the treatment of illness and injuries by doctors and nurses.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The *** of a group of people or an organisation is the person who is in control of it or in charge of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something or if it ***, it becomes *** or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16E4988F-CC8D-B91C-2A86-6EA823DCB9CB}"/>
              </a:ext>
            </a:extLst>
          </p:cNvPr>
          <p:cNvPicPr>
            <a:picLocks noChangeAspect="1"/>
          </p:cNvPicPr>
          <p:nvPr/>
        </p:nvPicPr>
        <p:blipFill>
          <a:blip r:embed="rId5"/>
          <a:stretch>
            <a:fillRect/>
          </a:stretch>
        </p:blipFill>
        <p:spPr>
          <a:xfrm>
            <a:off x="11145102" y="6753555"/>
            <a:ext cx="794024" cy="794024"/>
          </a:xfrm>
          <a:prstGeom prst="rect">
            <a:avLst/>
          </a:prstGeom>
        </p:spPr>
      </p:pic>
      <p:pic>
        <p:nvPicPr>
          <p:cNvPr id="3" name="Picture 2">
            <a:extLst>
              <a:ext uri="{FF2B5EF4-FFF2-40B4-BE49-F238E27FC236}">
                <a16:creationId xmlns:a16="http://schemas.microsoft.com/office/drawing/2014/main" id="{B713FB51-8EBE-2508-8677-DAA723B86AE3}"/>
              </a:ext>
            </a:extLst>
          </p:cNvPr>
          <p:cNvPicPr>
            <a:picLocks noChangeAspect="1"/>
          </p:cNvPicPr>
          <p:nvPr/>
        </p:nvPicPr>
        <p:blipFill>
          <a:blip r:embed="rId6"/>
          <a:stretch>
            <a:fillRect/>
          </a:stretch>
        </p:blipFill>
        <p:spPr>
          <a:xfrm>
            <a:off x="11158202" y="5457488"/>
            <a:ext cx="794024" cy="794024"/>
          </a:xfrm>
          <a:prstGeom prst="rect">
            <a:avLst/>
          </a:prstGeom>
        </p:spPr>
      </p:pic>
      <p:pic>
        <p:nvPicPr>
          <p:cNvPr id="5" name="Picture 4">
            <a:extLst>
              <a:ext uri="{FF2B5EF4-FFF2-40B4-BE49-F238E27FC236}">
                <a16:creationId xmlns:a16="http://schemas.microsoft.com/office/drawing/2014/main" id="{CBEC522C-F2E3-1814-17F5-F0FFCE19EA1C}"/>
              </a:ext>
            </a:extLst>
          </p:cNvPr>
          <p:cNvPicPr>
            <a:picLocks noChangeAspect="1"/>
          </p:cNvPicPr>
          <p:nvPr/>
        </p:nvPicPr>
        <p:blipFill>
          <a:blip r:embed="rId7"/>
          <a:stretch>
            <a:fillRect/>
          </a:stretch>
        </p:blipFill>
        <p:spPr>
          <a:xfrm>
            <a:off x="11138030" y="7960432"/>
            <a:ext cx="794024" cy="794024"/>
          </a:xfrm>
          <a:prstGeom prst="rect">
            <a:avLst/>
          </a:prstGeom>
        </p:spPr>
      </p:pic>
      <p:pic>
        <p:nvPicPr>
          <p:cNvPr id="6" name="Picture 5">
            <a:extLst>
              <a:ext uri="{FF2B5EF4-FFF2-40B4-BE49-F238E27FC236}">
                <a16:creationId xmlns:a16="http://schemas.microsoft.com/office/drawing/2014/main" id="{69A0FEDA-471C-3523-A87A-8E2034834979}"/>
              </a:ext>
            </a:extLst>
          </p:cNvPr>
          <p:cNvPicPr>
            <a:picLocks noChangeAspect="1"/>
          </p:cNvPicPr>
          <p:nvPr/>
        </p:nvPicPr>
        <p:blipFill>
          <a:blip r:embed="rId8"/>
          <a:stretch>
            <a:fillRect/>
          </a:stretch>
        </p:blipFill>
        <p:spPr>
          <a:xfrm>
            <a:off x="11046636" y="4038432"/>
            <a:ext cx="1017155" cy="1017155"/>
          </a:xfrm>
          <a:prstGeom prst="rect">
            <a:avLst/>
          </a:prstGeom>
        </p:spPr>
      </p:pic>
      <p:pic>
        <p:nvPicPr>
          <p:cNvPr id="7" name="Picture 6">
            <a:extLst>
              <a:ext uri="{FF2B5EF4-FFF2-40B4-BE49-F238E27FC236}">
                <a16:creationId xmlns:a16="http://schemas.microsoft.com/office/drawing/2014/main" id="{37BCA8FA-CD24-63B5-87DB-E9F501E938E4}"/>
              </a:ext>
            </a:extLst>
          </p:cNvPr>
          <p:cNvPicPr>
            <a:picLocks noChangeAspect="1"/>
          </p:cNvPicPr>
          <p:nvPr/>
        </p:nvPicPr>
        <p:blipFill>
          <a:blip r:embed="rId9"/>
          <a:stretch>
            <a:fillRect/>
          </a:stretch>
        </p:blipFill>
        <p:spPr>
          <a:xfrm>
            <a:off x="11180552" y="2705660"/>
            <a:ext cx="830729" cy="83072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7768237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attach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advice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struggle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tedious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wonderous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783229445"/>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to an object, you join it or fasten it to the object.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to do something, you try hard to do it, even though other people or things may be making it difficult for you to succeed.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give someone ***, you tell them what you think they should do in a particular situation.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describe something as ***, you mean it is strange and beautiful or impressive.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000" dirty="0">
                          <a:latin typeface="Gill Sans MT" panose="020B0502020104020203" pitchFamily="34" charset="77"/>
                        </a:rPr>
                        <a:t>If you describe something such as a job, task, or situation as ***, you mean it is boring and rather frustrating.</a:t>
                      </a:r>
                    </a:p>
                    <a:p>
                      <a:endParaRPr lang="en-GB" sz="20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AB273DB5-0990-40A1-0F1B-34DCF3A253E5}"/>
              </a:ext>
            </a:extLst>
          </p:cNvPr>
          <p:cNvPicPr>
            <a:picLocks noChangeAspect="1"/>
          </p:cNvPicPr>
          <p:nvPr/>
        </p:nvPicPr>
        <p:blipFill>
          <a:blip r:embed="rId5"/>
          <a:stretch>
            <a:fillRect/>
          </a:stretch>
        </p:blipFill>
        <p:spPr>
          <a:xfrm>
            <a:off x="11117520" y="2767106"/>
            <a:ext cx="794871" cy="794871"/>
          </a:xfrm>
          <a:prstGeom prst="rect">
            <a:avLst/>
          </a:prstGeom>
        </p:spPr>
      </p:pic>
      <p:pic>
        <p:nvPicPr>
          <p:cNvPr id="3" name="Picture 2">
            <a:extLst>
              <a:ext uri="{FF2B5EF4-FFF2-40B4-BE49-F238E27FC236}">
                <a16:creationId xmlns:a16="http://schemas.microsoft.com/office/drawing/2014/main" id="{E4086E61-5FF8-5978-8682-1E5A60389438}"/>
              </a:ext>
            </a:extLst>
          </p:cNvPr>
          <p:cNvPicPr>
            <a:picLocks noChangeAspect="1"/>
          </p:cNvPicPr>
          <p:nvPr/>
        </p:nvPicPr>
        <p:blipFill>
          <a:blip r:embed="rId6"/>
          <a:stretch>
            <a:fillRect/>
          </a:stretch>
        </p:blipFill>
        <p:spPr>
          <a:xfrm>
            <a:off x="11010005" y="5325153"/>
            <a:ext cx="866471" cy="866471"/>
          </a:xfrm>
          <a:prstGeom prst="rect">
            <a:avLst/>
          </a:prstGeom>
        </p:spPr>
      </p:pic>
      <p:pic>
        <p:nvPicPr>
          <p:cNvPr id="5" name="Picture 4">
            <a:extLst>
              <a:ext uri="{FF2B5EF4-FFF2-40B4-BE49-F238E27FC236}">
                <a16:creationId xmlns:a16="http://schemas.microsoft.com/office/drawing/2014/main" id="{7C3DDD36-7DCE-C57B-8B67-9376EF8EEE2B}"/>
              </a:ext>
            </a:extLst>
          </p:cNvPr>
          <p:cNvPicPr>
            <a:picLocks noChangeAspect="1"/>
          </p:cNvPicPr>
          <p:nvPr/>
        </p:nvPicPr>
        <p:blipFill>
          <a:blip r:embed="rId7"/>
          <a:stretch>
            <a:fillRect/>
          </a:stretch>
        </p:blipFill>
        <p:spPr>
          <a:xfrm>
            <a:off x="11045920" y="4098490"/>
            <a:ext cx="866471" cy="866471"/>
          </a:xfrm>
          <a:prstGeom prst="rect">
            <a:avLst/>
          </a:prstGeom>
        </p:spPr>
      </p:pic>
      <p:pic>
        <p:nvPicPr>
          <p:cNvPr id="6" name="Picture 5">
            <a:extLst>
              <a:ext uri="{FF2B5EF4-FFF2-40B4-BE49-F238E27FC236}">
                <a16:creationId xmlns:a16="http://schemas.microsoft.com/office/drawing/2014/main" id="{2597BE64-53AE-A50D-BA9F-665716F7AC94}"/>
              </a:ext>
            </a:extLst>
          </p:cNvPr>
          <p:cNvPicPr>
            <a:picLocks noChangeAspect="1"/>
          </p:cNvPicPr>
          <p:nvPr/>
        </p:nvPicPr>
        <p:blipFill>
          <a:blip r:embed="rId8"/>
          <a:stretch>
            <a:fillRect/>
          </a:stretch>
        </p:blipFill>
        <p:spPr>
          <a:xfrm>
            <a:off x="10869021" y="7753543"/>
            <a:ext cx="866472" cy="866472"/>
          </a:xfrm>
          <a:prstGeom prst="rect">
            <a:avLst/>
          </a:prstGeom>
        </p:spPr>
      </p:pic>
      <p:pic>
        <p:nvPicPr>
          <p:cNvPr id="7" name="Picture 6">
            <a:extLst>
              <a:ext uri="{FF2B5EF4-FFF2-40B4-BE49-F238E27FC236}">
                <a16:creationId xmlns:a16="http://schemas.microsoft.com/office/drawing/2014/main" id="{12793953-8CB5-B6D2-A4FC-167026F919B5}"/>
              </a:ext>
            </a:extLst>
          </p:cNvPr>
          <p:cNvPicPr>
            <a:picLocks noChangeAspect="1"/>
          </p:cNvPicPr>
          <p:nvPr/>
        </p:nvPicPr>
        <p:blipFill>
          <a:blip r:embed="rId9"/>
          <a:stretch>
            <a:fillRect/>
          </a:stretch>
        </p:blipFill>
        <p:spPr>
          <a:xfrm>
            <a:off x="10873297" y="6551816"/>
            <a:ext cx="866472" cy="86647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406058" y="3993661"/>
            <a:ext cx="278602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medicine</a:t>
            </a:r>
            <a:endParaRPr dirty="0">
              <a:latin typeface="Gill Sans MT" panose="020B0502020104020203" pitchFamily="34" charset="77"/>
            </a:endParaRPr>
          </a:p>
        </p:txBody>
      </p:sp>
      <p:sp>
        <p:nvSpPr>
          <p:cNvPr id="135" name="spare"/>
          <p:cNvSpPr txBox="1"/>
          <p:nvPr/>
        </p:nvSpPr>
        <p:spPr>
          <a:xfrm>
            <a:off x="2869292" y="4824209"/>
            <a:ext cx="201818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flatten</a:t>
            </a:r>
            <a:endParaRPr b="1" dirty="0">
              <a:latin typeface="Gill Sans MT" panose="020B0502020104020203" pitchFamily="34" charset="77"/>
              <a:sym typeface="American Typewriter"/>
            </a:endParaRPr>
          </a:p>
        </p:txBody>
      </p:sp>
      <p:sp>
        <p:nvSpPr>
          <p:cNvPr id="136" name="chipped"/>
          <p:cNvSpPr txBox="1"/>
          <p:nvPr/>
        </p:nvSpPr>
        <p:spPr>
          <a:xfrm>
            <a:off x="2474986" y="5769060"/>
            <a:ext cx="26481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measure</a:t>
            </a:r>
            <a:endParaRPr dirty="0">
              <a:latin typeface="Gill Sans MT" panose="020B0502020104020203" pitchFamily="34" charset="77"/>
            </a:endParaRPr>
          </a:p>
        </p:txBody>
      </p:sp>
      <p:sp>
        <p:nvSpPr>
          <p:cNvPr id="137" name="lift"/>
          <p:cNvSpPr txBox="1"/>
          <p:nvPr/>
        </p:nvSpPr>
        <p:spPr>
          <a:xfrm>
            <a:off x="2785172" y="6639612"/>
            <a:ext cx="202779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library</a:t>
            </a:r>
            <a:endParaRPr dirty="0">
              <a:latin typeface="Gill Sans MT" panose="020B0502020104020203" pitchFamily="34" charset="77"/>
            </a:endParaRPr>
          </a:p>
        </p:txBody>
      </p:sp>
      <p:sp>
        <p:nvSpPr>
          <p:cNvPr id="138" name="mutter"/>
          <p:cNvSpPr txBox="1"/>
          <p:nvPr/>
        </p:nvSpPr>
        <p:spPr>
          <a:xfrm>
            <a:off x="8239155" y="3961911"/>
            <a:ext cx="19540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advice</a:t>
            </a:r>
            <a:endParaRPr b="1" dirty="0">
              <a:latin typeface="Gill Sans MT" panose="020B0502020104020203" pitchFamily="34" charset="77"/>
              <a:sym typeface="American Typewriter"/>
            </a:endParaRPr>
          </a:p>
        </p:txBody>
      </p:sp>
      <p:sp>
        <p:nvSpPr>
          <p:cNvPr id="139" name="unveil"/>
          <p:cNvSpPr txBox="1"/>
          <p:nvPr/>
        </p:nvSpPr>
        <p:spPr>
          <a:xfrm>
            <a:off x="8079303" y="5755144"/>
            <a:ext cx="22490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tedious</a:t>
            </a:r>
            <a:endParaRPr dirty="0">
              <a:latin typeface="Gill Sans MT" panose="020B0502020104020203" pitchFamily="34" charset="77"/>
              <a:sym typeface="American Typewriter"/>
            </a:endParaRPr>
          </a:p>
        </p:txBody>
      </p:sp>
      <p:sp>
        <p:nvSpPr>
          <p:cNvPr id="140" name="tolerate"/>
          <p:cNvSpPr txBox="1"/>
          <p:nvPr/>
        </p:nvSpPr>
        <p:spPr>
          <a:xfrm>
            <a:off x="8235943" y="3065958"/>
            <a:ext cx="19604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attach</a:t>
            </a:r>
            <a:endParaRPr dirty="0">
              <a:latin typeface="Gill Sans MT" panose="020B0502020104020203" pitchFamily="34" charset="77"/>
            </a:endParaRPr>
          </a:p>
        </p:txBody>
      </p:sp>
      <p:sp>
        <p:nvSpPr>
          <p:cNvPr id="141" name="fixation"/>
          <p:cNvSpPr txBox="1"/>
          <p:nvPr/>
        </p:nvSpPr>
        <p:spPr>
          <a:xfrm>
            <a:off x="7981073" y="4824210"/>
            <a:ext cx="247022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struggle</a:t>
            </a:r>
            <a:endParaRPr dirty="0">
              <a:latin typeface="Gill Sans MT" panose="020B0502020104020203" pitchFamily="34" charset="77"/>
            </a:endParaRPr>
          </a:p>
        </p:txBody>
      </p:sp>
      <p:sp>
        <p:nvSpPr>
          <p:cNvPr id="142" name="rustle"/>
          <p:cNvSpPr txBox="1"/>
          <p:nvPr/>
        </p:nvSpPr>
        <p:spPr>
          <a:xfrm>
            <a:off x="7720585" y="6620562"/>
            <a:ext cx="299120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wondrous</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461109" y="3094186"/>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leader</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2941" y="480767"/>
            <a:ext cx="650819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leader</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887012"/>
            <a:ext cx="1024433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medicine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6A5DC92C-F04B-0E18-5455-F78C6FF6ADBF}"/>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1DD53B36-82CF-587A-733A-209EC3CA46E5}"/>
              </a:ext>
            </a:extLst>
          </p:cNvPr>
          <p:cNvPicPr>
            <a:picLocks noChangeAspect="1"/>
          </p:cNvPicPr>
          <p:nvPr/>
        </p:nvPicPr>
        <p:blipFill>
          <a:blip r:embed="rId5"/>
          <a:stretch>
            <a:fillRect/>
          </a:stretch>
        </p:blipFill>
        <p:spPr>
          <a:xfrm>
            <a:off x="694923"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29014" y="309252"/>
            <a:ext cx="789158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flatten</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08305" y="5223746"/>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measure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31329204-CF04-CEF0-4ADA-42F8E7FF0E7B}"/>
              </a:ext>
            </a:extLst>
          </p:cNvPr>
          <p:cNvPicPr>
            <a:picLocks noChangeAspect="1"/>
          </p:cNvPicPr>
          <p:nvPr/>
        </p:nvPicPr>
        <p:blipFill>
          <a:blip r:embed="rId4"/>
          <a:stretch>
            <a:fillRect/>
          </a:stretch>
        </p:blipFill>
        <p:spPr>
          <a:xfrm>
            <a:off x="9120598" y="685828"/>
            <a:ext cx="3251200" cy="3251200"/>
          </a:xfrm>
          <a:prstGeom prst="rect">
            <a:avLst/>
          </a:prstGeom>
        </p:spPr>
      </p:pic>
      <p:pic>
        <p:nvPicPr>
          <p:cNvPr id="4" name="Picture 3">
            <a:extLst>
              <a:ext uri="{FF2B5EF4-FFF2-40B4-BE49-F238E27FC236}">
                <a16:creationId xmlns:a16="http://schemas.microsoft.com/office/drawing/2014/main" id="{5C45786E-9DA1-27FD-01AF-124E34CB7D34}"/>
              </a:ext>
            </a:extLst>
          </p:cNvPr>
          <p:cNvPicPr>
            <a:picLocks noChangeAspect="1"/>
          </p:cNvPicPr>
          <p:nvPr/>
        </p:nvPicPr>
        <p:blipFill>
          <a:blip r:embed="rId5"/>
          <a:stretch>
            <a:fillRect/>
          </a:stretch>
        </p:blipFill>
        <p:spPr>
          <a:xfrm>
            <a:off x="303783"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33773" y="401133"/>
            <a:ext cx="672299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library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33773" y="5235292"/>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attach</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70AEE26C-797E-A963-5BC3-2A7FDFB830F4}"/>
              </a:ext>
            </a:extLst>
          </p:cNvPr>
          <p:cNvPicPr>
            <a:picLocks noChangeAspect="1"/>
          </p:cNvPicPr>
          <p:nvPr/>
        </p:nvPicPr>
        <p:blipFill>
          <a:blip r:embed="rId4"/>
          <a:stretch>
            <a:fillRect/>
          </a:stretch>
        </p:blipFill>
        <p:spPr>
          <a:xfrm>
            <a:off x="8850490" y="543996"/>
            <a:ext cx="3251200" cy="3251200"/>
          </a:xfrm>
          <a:prstGeom prst="rect">
            <a:avLst/>
          </a:prstGeom>
        </p:spPr>
      </p:pic>
      <p:pic>
        <p:nvPicPr>
          <p:cNvPr id="4" name="Picture 3">
            <a:extLst>
              <a:ext uri="{FF2B5EF4-FFF2-40B4-BE49-F238E27FC236}">
                <a16:creationId xmlns:a16="http://schemas.microsoft.com/office/drawing/2014/main" id="{75916DCE-41E6-25D3-3D43-94711B3E8BDA}"/>
              </a:ext>
            </a:extLst>
          </p:cNvPr>
          <p:cNvPicPr>
            <a:picLocks noChangeAspect="1"/>
          </p:cNvPicPr>
          <p:nvPr/>
        </p:nvPicPr>
        <p:blipFill>
          <a:blip r:embed="rId5"/>
          <a:stretch>
            <a:fillRect/>
          </a:stretch>
        </p:blipFill>
        <p:spPr>
          <a:xfrm>
            <a:off x="667069"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26741" y="305549"/>
            <a:ext cx="779700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advice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501234"/>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struggle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3B81A1C9-8A09-92E5-D28C-706B9DAA94B1}"/>
              </a:ext>
            </a:extLst>
          </p:cNvPr>
          <p:cNvPicPr>
            <a:picLocks noChangeAspect="1"/>
          </p:cNvPicPr>
          <p:nvPr/>
        </p:nvPicPr>
        <p:blipFill>
          <a:blip r:embed="rId4"/>
          <a:stretch>
            <a:fillRect/>
          </a:stretch>
        </p:blipFill>
        <p:spPr>
          <a:xfrm>
            <a:off x="9263769" y="685828"/>
            <a:ext cx="3251200" cy="3251200"/>
          </a:xfrm>
          <a:prstGeom prst="rect">
            <a:avLst/>
          </a:prstGeom>
        </p:spPr>
      </p:pic>
      <p:pic>
        <p:nvPicPr>
          <p:cNvPr id="4" name="Picture 3">
            <a:extLst>
              <a:ext uri="{FF2B5EF4-FFF2-40B4-BE49-F238E27FC236}">
                <a16:creationId xmlns:a16="http://schemas.microsoft.com/office/drawing/2014/main" id="{2303250C-702D-DBDF-9A39-1885076371AB}"/>
              </a:ext>
            </a:extLst>
          </p:cNvPr>
          <p:cNvPicPr>
            <a:picLocks noChangeAspect="1"/>
          </p:cNvPicPr>
          <p:nvPr/>
        </p:nvPicPr>
        <p:blipFill>
          <a:blip r:embed="rId5"/>
          <a:stretch>
            <a:fillRect/>
          </a:stretch>
        </p:blipFill>
        <p:spPr>
          <a:xfrm>
            <a:off x="484965" y="5788177"/>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473186"/>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tedious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62164" y="6130524"/>
            <a:ext cx="10288591"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wonderous</a:t>
            </a:r>
            <a:endParaRPr sz="11500" dirty="0">
              <a:latin typeface="Gill Sans MT" panose="020B0502020104020203" pitchFamily="34" charset="77"/>
            </a:endParaRPr>
          </a:p>
        </p:txBody>
      </p:sp>
      <p:pic>
        <p:nvPicPr>
          <p:cNvPr id="5" name="Picture 4">
            <a:extLst>
              <a:ext uri="{FF2B5EF4-FFF2-40B4-BE49-F238E27FC236}">
                <a16:creationId xmlns:a16="http://schemas.microsoft.com/office/drawing/2014/main" id="{165CAC1E-7816-727D-E588-262F0BB16767}"/>
              </a:ext>
            </a:extLst>
          </p:cNvPr>
          <p:cNvPicPr>
            <a:picLocks noChangeAspect="1"/>
          </p:cNvPicPr>
          <p:nvPr/>
        </p:nvPicPr>
        <p:blipFill>
          <a:blip r:embed="rId4"/>
          <a:stretch>
            <a:fillRect/>
          </a:stretch>
        </p:blipFill>
        <p:spPr>
          <a:xfrm>
            <a:off x="9284858" y="617541"/>
            <a:ext cx="3251200" cy="3251200"/>
          </a:xfrm>
          <a:prstGeom prst="rect">
            <a:avLst/>
          </a:prstGeom>
        </p:spPr>
      </p:pic>
      <p:pic>
        <p:nvPicPr>
          <p:cNvPr id="6" name="Picture 5">
            <a:extLst>
              <a:ext uri="{FF2B5EF4-FFF2-40B4-BE49-F238E27FC236}">
                <a16:creationId xmlns:a16="http://schemas.microsoft.com/office/drawing/2014/main" id="{7273D153-8A93-8D13-4C5C-AECBEB4F4E80}"/>
              </a:ext>
            </a:extLst>
          </p:cNvPr>
          <p:cNvPicPr>
            <a:picLocks noChangeAspect="1"/>
          </p:cNvPicPr>
          <p:nvPr/>
        </p:nvPicPr>
        <p:blipFill>
          <a:blip r:embed="rId5"/>
          <a:stretch>
            <a:fillRect/>
          </a:stretch>
        </p:blipFill>
        <p:spPr>
          <a:xfrm>
            <a:off x="366126"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19956" y="722654"/>
            <a:ext cx="757739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leader</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24829" y="5960650"/>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medicine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E7F7329-40D6-005A-F2D5-16B7311173EE}"/>
              </a:ext>
            </a:extLst>
          </p:cNvPr>
          <p:cNvPicPr>
            <a:picLocks noChangeAspect="1"/>
          </p:cNvPicPr>
          <p:nvPr/>
        </p:nvPicPr>
        <p:blipFill>
          <a:blip r:embed="rId4"/>
          <a:stretch>
            <a:fillRect/>
          </a:stretch>
        </p:blipFill>
        <p:spPr>
          <a:xfrm>
            <a:off x="9250571" y="526591"/>
            <a:ext cx="3251200" cy="3251200"/>
          </a:xfrm>
          <a:prstGeom prst="rect">
            <a:avLst/>
          </a:prstGeom>
        </p:spPr>
      </p:pic>
      <p:pic>
        <p:nvPicPr>
          <p:cNvPr id="4" name="Picture 3">
            <a:extLst>
              <a:ext uri="{FF2B5EF4-FFF2-40B4-BE49-F238E27FC236}">
                <a16:creationId xmlns:a16="http://schemas.microsoft.com/office/drawing/2014/main" id="{B98539AD-A020-5D51-8208-B5F3DD0E6186}"/>
              </a:ext>
            </a:extLst>
          </p:cNvPr>
          <p:cNvPicPr>
            <a:picLocks noChangeAspect="1"/>
          </p:cNvPicPr>
          <p:nvPr/>
        </p:nvPicPr>
        <p:blipFill>
          <a:blip r:embed="rId5"/>
          <a:stretch>
            <a:fillRect/>
          </a:stretch>
        </p:blipFill>
        <p:spPr>
          <a:xfrm>
            <a:off x="545157" y="5779746"/>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7740" y="743221"/>
            <a:ext cx="723275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flatten</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35324" y="5629004"/>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measure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48A3BE1-9439-3F3B-3F8E-962CB7C5B2DF}"/>
              </a:ext>
            </a:extLst>
          </p:cNvPr>
          <p:cNvPicPr>
            <a:picLocks noChangeAspect="1"/>
          </p:cNvPicPr>
          <p:nvPr/>
        </p:nvPicPr>
        <p:blipFill>
          <a:blip r:embed="rId4"/>
          <a:stretch>
            <a:fillRect/>
          </a:stretch>
        </p:blipFill>
        <p:spPr>
          <a:xfrm>
            <a:off x="9097351" y="656990"/>
            <a:ext cx="3251200" cy="3251200"/>
          </a:xfrm>
          <a:prstGeom prst="rect">
            <a:avLst/>
          </a:prstGeom>
        </p:spPr>
      </p:pic>
      <p:pic>
        <p:nvPicPr>
          <p:cNvPr id="4" name="Picture 3">
            <a:extLst>
              <a:ext uri="{FF2B5EF4-FFF2-40B4-BE49-F238E27FC236}">
                <a16:creationId xmlns:a16="http://schemas.microsoft.com/office/drawing/2014/main" id="{E9E3D77D-7C93-DC7F-A6C9-2F82F70C0A91}"/>
              </a:ext>
            </a:extLst>
          </p:cNvPr>
          <p:cNvPicPr>
            <a:picLocks noChangeAspect="1"/>
          </p:cNvPicPr>
          <p:nvPr/>
        </p:nvPicPr>
        <p:blipFill>
          <a:blip r:embed="rId5"/>
          <a:stretch>
            <a:fillRect/>
          </a:stretch>
        </p:blipFill>
        <p:spPr>
          <a:xfrm>
            <a:off x="550644"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28429" y="618208"/>
            <a:ext cx="7728078"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library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818747"/>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attach</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E11148F-1613-AF93-36CE-31C3E93373DF}"/>
              </a:ext>
            </a:extLst>
          </p:cNvPr>
          <p:cNvPicPr>
            <a:picLocks noChangeAspect="1"/>
          </p:cNvPicPr>
          <p:nvPr/>
        </p:nvPicPr>
        <p:blipFill>
          <a:blip r:embed="rId4"/>
          <a:stretch>
            <a:fillRect/>
          </a:stretch>
        </p:blipFill>
        <p:spPr>
          <a:xfrm>
            <a:off x="9246205" y="618208"/>
            <a:ext cx="3251200" cy="3251200"/>
          </a:xfrm>
          <a:prstGeom prst="rect">
            <a:avLst/>
          </a:prstGeom>
        </p:spPr>
      </p:pic>
      <p:pic>
        <p:nvPicPr>
          <p:cNvPr id="4" name="Picture 3">
            <a:extLst>
              <a:ext uri="{FF2B5EF4-FFF2-40B4-BE49-F238E27FC236}">
                <a16:creationId xmlns:a16="http://schemas.microsoft.com/office/drawing/2014/main" id="{72027FC3-0A2A-8DB2-6E8D-51A80ED996EB}"/>
              </a:ext>
            </a:extLst>
          </p:cNvPr>
          <p:cNvPicPr>
            <a:picLocks noChangeAspect="1"/>
          </p:cNvPicPr>
          <p:nvPr/>
        </p:nvPicPr>
        <p:blipFill>
          <a:blip r:embed="rId5"/>
          <a:stretch>
            <a:fillRect/>
          </a:stretch>
        </p:blipFill>
        <p:spPr>
          <a:xfrm>
            <a:off x="682017" y="5668961"/>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86916" y="2274766"/>
            <a:ext cx="194764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leader	</a:t>
            </a:r>
            <a:endParaRPr b="1" dirty="0">
              <a:latin typeface="Gill Sans MT" panose="020B0502020104020203" pitchFamily="34" charset="77"/>
              <a:sym typeface="American Typewriter"/>
            </a:endParaRPr>
          </a:p>
        </p:txBody>
      </p:sp>
      <p:sp>
        <p:nvSpPr>
          <p:cNvPr id="134" name="office"/>
          <p:cNvSpPr txBox="1"/>
          <p:nvPr/>
        </p:nvSpPr>
        <p:spPr>
          <a:xfrm>
            <a:off x="5167765" y="3183419"/>
            <a:ext cx="278602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medicine</a:t>
            </a:r>
            <a:endParaRPr dirty="0">
              <a:latin typeface="Gill Sans MT" panose="020B0502020104020203" pitchFamily="34" charset="77"/>
            </a:endParaRPr>
          </a:p>
        </p:txBody>
      </p:sp>
      <p:sp>
        <p:nvSpPr>
          <p:cNvPr id="135" name="spare"/>
          <p:cNvSpPr txBox="1"/>
          <p:nvPr/>
        </p:nvSpPr>
        <p:spPr>
          <a:xfrm>
            <a:off x="5551673" y="4033018"/>
            <a:ext cx="201818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flatten</a:t>
            </a:r>
            <a:endParaRPr b="1" dirty="0">
              <a:latin typeface="Gill Sans MT" panose="020B0502020104020203" pitchFamily="34" charset="77"/>
              <a:sym typeface="American Typewriter"/>
            </a:endParaRPr>
          </a:p>
        </p:txBody>
      </p:sp>
      <p:sp>
        <p:nvSpPr>
          <p:cNvPr id="136" name="chipped"/>
          <p:cNvSpPr txBox="1"/>
          <p:nvPr/>
        </p:nvSpPr>
        <p:spPr>
          <a:xfrm>
            <a:off x="5236692" y="4958818"/>
            <a:ext cx="264816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measure</a:t>
            </a:r>
            <a:endParaRPr dirty="0">
              <a:latin typeface="Gill Sans MT" panose="020B0502020104020203" pitchFamily="34" charset="77"/>
            </a:endParaRPr>
          </a:p>
        </p:txBody>
      </p:sp>
      <p:sp>
        <p:nvSpPr>
          <p:cNvPr id="137" name="lift"/>
          <p:cNvSpPr txBox="1"/>
          <p:nvPr/>
        </p:nvSpPr>
        <p:spPr>
          <a:xfrm>
            <a:off x="5546875" y="5829370"/>
            <a:ext cx="202779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library</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03358" y="660374"/>
            <a:ext cx="9105058"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advice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33902" y="588701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struggle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EF2FC8B-90CD-941A-532C-74A4D03A586C}"/>
              </a:ext>
            </a:extLst>
          </p:cNvPr>
          <p:cNvPicPr>
            <a:picLocks noChangeAspect="1"/>
          </p:cNvPicPr>
          <p:nvPr/>
        </p:nvPicPr>
        <p:blipFill>
          <a:blip r:embed="rId4"/>
          <a:stretch>
            <a:fillRect/>
          </a:stretch>
        </p:blipFill>
        <p:spPr>
          <a:xfrm>
            <a:off x="9237736" y="617258"/>
            <a:ext cx="3251200" cy="3251200"/>
          </a:xfrm>
          <a:prstGeom prst="rect">
            <a:avLst/>
          </a:prstGeom>
        </p:spPr>
      </p:pic>
      <p:pic>
        <p:nvPicPr>
          <p:cNvPr id="4" name="Picture 3">
            <a:extLst>
              <a:ext uri="{FF2B5EF4-FFF2-40B4-BE49-F238E27FC236}">
                <a16:creationId xmlns:a16="http://schemas.microsoft.com/office/drawing/2014/main" id="{71812C5D-6532-0DD4-1C5A-E71C61D1C678}"/>
              </a:ext>
            </a:extLst>
          </p:cNvPr>
          <p:cNvPicPr>
            <a:picLocks noChangeAspect="1"/>
          </p:cNvPicPr>
          <p:nvPr/>
        </p:nvPicPr>
        <p:blipFill>
          <a:blip r:embed="rId5"/>
          <a:stretch>
            <a:fillRect/>
          </a:stretch>
        </p:blipFill>
        <p:spPr>
          <a:xfrm>
            <a:off x="515864" y="5635366"/>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735283"/>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tedious</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6170092"/>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wonderous</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EB52D97-8070-A596-8E53-42F80FA22A16}"/>
              </a:ext>
            </a:extLst>
          </p:cNvPr>
          <p:cNvPicPr>
            <a:picLocks noChangeAspect="1"/>
          </p:cNvPicPr>
          <p:nvPr/>
        </p:nvPicPr>
        <p:blipFill>
          <a:blip r:embed="rId4"/>
          <a:stretch>
            <a:fillRect/>
          </a:stretch>
        </p:blipFill>
        <p:spPr>
          <a:xfrm>
            <a:off x="9424240" y="602862"/>
            <a:ext cx="3251200" cy="3251200"/>
          </a:xfrm>
          <a:prstGeom prst="rect">
            <a:avLst/>
          </a:prstGeom>
        </p:spPr>
      </p:pic>
      <p:pic>
        <p:nvPicPr>
          <p:cNvPr id="4" name="Picture 3">
            <a:extLst>
              <a:ext uri="{FF2B5EF4-FFF2-40B4-BE49-F238E27FC236}">
                <a16:creationId xmlns:a16="http://schemas.microsoft.com/office/drawing/2014/main" id="{33852B8B-863C-C02C-AACF-2D122157FE45}"/>
              </a:ext>
            </a:extLst>
          </p:cNvPr>
          <p:cNvPicPr>
            <a:picLocks noChangeAspect="1"/>
          </p:cNvPicPr>
          <p:nvPr/>
        </p:nvPicPr>
        <p:blipFill>
          <a:blip r:embed="rId5"/>
          <a:stretch>
            <a:fillRect/>
          </a:stretch>
        </p:blipFill>
        <p:spPr>
          <a:xfrm>
            <a:off x="349809" y="581657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83790" y="3418118"/>
            <a:ext cx="19540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advice</a:t>
            </a:r>
            <a:endParaRPr b="1" dirty="0">
              <a:latin typeface="Gill Sans MT" panose="020B0502020104020203" pitchFamily="34" charset="77"/>
              <a:sym typeface="American Typewriter"/>
            </a:endParaRPr>
          </a:p>
        </p:txBody>
      </p:sp>
      <p:sp>
        <p:nvSpPr>
          <p:cNvPr id="140" name="tolerate"/>
          <p:cNvSpPr txBox="1"/>
          <p:nvPr/>
        </p:nvSpPr>
        <p:spPr>
          <a:xfrm>
            <a:off x="5580572" y="2522165"/>
            <a:ext cx="19604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attach</a:t>
            </a:r>
            <a:endParaRPr dirty="0">
              <a:latin typeface="Gill Sans MT" panose="020B0502020104020203" pitchFamily="34" charset="77"/>
            </a:endParaRPr>
          </a:p>
        </p:txBody>
      </p:sp>
      <p:sp>
        <p:nvSpPr>
          <p:cNvPr id="141" name="fixation"/>
          <p:cNvSpPr txBox="1"/>
          <p:nvPr/>
        </p:nvSpPr>
        <p:spPr>
          <a:xfrm>
            <a:off x="5325706" y="4280417"/>
            <a:ext cx="247022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struggle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77980" y="5188117"/>
            <a:ext cx="22490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tedious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4833778" y="5996646"/>
            <a:ext cx="333745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wonderous</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31749" y="1309202"/>
            <a:ext cx="235481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leader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0643" y="4151051"/>
            <a:ext cx="670592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leader of a group of people or an organisation is the person who is in control of it or in charge of it.</a:t>
            </a:r>
          </a:p>
        </p:txBody>
      </p:sp>
      <p:sp>
        <p:nvSpPr>
          <p:cNvPr id="155" name="The was a tear in Freddie’s new school jumper."/>
          <p:cNvSpPr txBox="1"/>
          <p:nvPr/>
        </p:nvSpPr>
        <p:spPr>
          <a:xfrm>
            <a:off x="0" y="650000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Lines chose a </a:t>
            </a:r>
            <a:r>
              <a:rPr lang="en-GB" b="1" dirty="0"/>
              <a:t>leader</a:t>
            </a:r>
            <a:r>
              <a:rPr lang="en-GB" dirty="0"/>
              <a:t> from each group.</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lead-er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25568029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employee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director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follower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0DFB5A16-2F25-0424-E64E-232211A23195}"/>
              </a:ext>
            </a:extLst>
          </p:cNvPr>
          <p:cNvPicPr>
            <a:picLocks noChangeAspect="1"/>
          </p:cNvPicPr>
          <p:nvPr/>
        </p:nvPicPr>
        <p:blipFill>
          <a:blip r:embed="rId3"/>
          <a:stretch>
            <a:fillRect/>
          </a:stretch>
        </p:blipFill>
        <p:spPr>
          <a:xfrm>
            <a:off x="8852904" y="2688979"/>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35623" y="1309202"/>
            <a:ext cx="33470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medicine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466394"/>
            <a:ext cx="6561720"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Medicine is the treatment of illness and injuries by doctors and nurses.</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Miss Frank explained that </a:t>
            </a:r>
            <a:r>
              <a:rPr lang="en-GB" b="1" dirty="0"/>
              <a:t>medicine</a:t>
            </a:r>
            <a:r>
              <a:rPr lang="en-GB" dirty="0"/>
              <a:t> makes you feel better.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med-i-cine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237354234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antibiotic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prescribe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BC91DA1-80B6-140E-D49B-78220B55D8D0}"/>
              </a:ext>
            </a:extLst>
          </p:cNvPr>
          <p:cNvPicPr>
            <a:picLocks noChangeAspect="1"/>
          </p:cNvPicPr>
          <p:nvPr/>
        </p:nvPicPr>
        <p:blipFill>
          <a:blip r:embed="rId3"/>
          <a:stretch>
            <a:fillRect/>
          </a:stretch>
        </p:blipFill>
        <p:spPr>
          <a:xfrm>
            <a:off x="8039028" y="298624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2236" y="1339979"/>
            <a:ext cx="2253822"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flatten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0"/>
            <a:ext cx="655420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flatten something or if it flattens, it becomes flat or flatter.</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Kiaan tried to </a:t>
            </a:r>
            <a:r>
              <a:rPr lang="en-GB" b="1" dirty="0"/>
              <a:t>flatten</a:t>
            </a:r>
            <a:r>
              <a:rPr lang="en-GB" dirty="0"/>
              <a:t> the box to put in the recycling.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flat-ten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34797846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crush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fatten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smash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gradually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AD5BCB6-03D5-8C54-D9E3-CF640E22EA8A}"/>
              </a:ext>
            </a:extLst>
          </p:cNvPr>
          <p:cNvPicPr>
            <a:picLocks noChangeAspect="1"/>
          </p:cNvPicPr>
          <p:nvPr/>
        </p:nvPicPr>
        <p:blipFill>
          <a:blip r:embed="rId4"/>
          <a:stretch>
            <a:fillRect/>
          </a:stretch>
        </p:blipFill>
        <p:spPr>
          <a:xfrm>
            <a:off x="8384229" y="2746746"/>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15775" y="1309202"/>
            <a:ext cx="318677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measure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3957916"/>
            <a:ext cx="7059173" cy="25648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measure a quantity that can be expressed in numbers, such as the length of something, you discover it using a particular instrument or device, for example a ruler.</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used a ruler to </a:t>
            </a:r>
            <a:r>
              <a:rPr lang="en-GB" b="1" dirty="0"/>
              <a:t>measure</a:t>
            </a:r>
            <a:r>
              <a:rPr lang="en-GB" dirty="0"/>
              <a:t> the length of the desk.</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meas-ure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16968986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compute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guess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ment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leisure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gauge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exactly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EA7D47A-216A-8D73-4298-D7EF7684D7F1}"/>
              </a:ext>
            </a:extLst>
          </p:cNvPr>
          <p:cNvPicPr>
            <a:picLocks noChangeAspect="1"/>
          </p:cNvPicPr>
          <p:nvPr/>
        </p:nvPicPr>
        <p:blipFill>
          <a:blip r:embed="rId4"/>
          <a:stretch>
            <a:fillRect/>
          </a:stretch>
        </p:blipFill>
        <p:spPr>
          <a:xfrm>
            <a:off x="8749862" y="287719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2490" y="1309202"/>
            <a:ext cx="24333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library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5112" y="65614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Lim took the class to the </a:t>
            </a:r>
            <a:r>
              <a:rPr lang="en-GB" b="1" dirty="0"/>
              <a:t>library </a:t>
            </a:r>
            <a:r>
              <a:rPr lang="en-GB" dirty="0"/>
              <a:t>to read.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(li-brar-y)</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2388484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study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private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029E0D31-7BC5-DA7D-27C8-606B8F8B805C}"/>
              </a:ext>
            </a:extLst>
          </p:cNvPr>
          <p:cNvPicPr>
            <a:picLocks noChangeAspect="1"/>
          </p:cNvPicPr>
          <p:nvPr/>
        </p:nvPicPr>
        <p:blipFill>
          <a:blip r:embed="rId4"/>
          <a:stretch>
            <a:fillRect/>
          </a:stretch>
        </p:blipFill>
        <p:spPr>
          <a:xfrm>
            <a:off x="8608049" y="2830495"/>
            <a:ext cx="3251200" cy="3251200"/>
          </a:xfrm>
          <a:prstGeom prst="rect">
            <a:avLst/>
          </a:prstGeom>
        </p:spPr>
      </p:pic>
      <p:sp>
        <p:nvSpPr>
          <p:cNvPr id="5" name="TextBox 4">
            <a:extLst>
              <a:ext uri="{FF2B5EF4-FFF2-40B4-BE49-F238E27FC236}">
                <a16:creationId xmlns:a16="http://schemas.microsoft.com/office/drawing/2014/main" id="{24452373-441E-F593-B6B4-76A09EB52A87}"/>
              </a:ext>
            </a:extLst>
          </p:cNvPr>
          <p:cNvSpPr txBox="1"/>
          <p:nvPr/>
        </p:nvSpPr>
        <p:spPr>
          <a:xfrm>
            <a:off x="594650" y="4197190"/>
            <a:ext cx="677263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public library is a building where things such as books are kept for people to read and borrow.</a:t>
            </a:r>
          </a:p>
        </p:txBody>
      </p:sp>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29482</TotalTime>
  <Words>1335</Words>
  <Application>Microsoft Macintosh PowerPoint</Application>
  <PresentationFormat>Custom</PresentationFormat>
  <Paragraphs>346</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710</cp:revision>
  <dcterms:modified xsi:type="dcterms:W3CDTF">2024-10-11T09:59:10Z</dcterms:modified>
</cp:coreProperties>
</file>